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38"/>
  </p:notesMasterIdLst>
  <p:sldIdLst>
    <p:sldId id="256" r:id="rId2"/>
    <p:sldId id="319" r:id="rId3"/>
    <p:sldId id="359" r:id="rId4"/>
    <p:sldId id="410" r:id="rId5"/>
    <p:sldId id="488" r:id="rId6"/>
    <p:sldId id="493" r:id="rId7"/>
    <p:sldId id="499" r:id="rId8"/>
    <p:sldId id="500" r:id="rId9"/>
    <p:sldId id="502" r:id="rId10"/>
    <p:sldId id="503" r:id="rId11"/>
    <p:sldId id="504" r:id="rId12"/>
    <p:sldId id="505" r:id="rId13"/>
    <p:sldId id="506" r:id="rId14"/>
    <p:sldId id="507" r:id="rId15"/>
    <p:sldId id="508" r:id="rId16"/>
    <p:sldId id="509" r:id="rId17"/>
    <p:sldId id="510" r:id="rId18"/>
    <p:sldId id="511" r:id="rId19"/>
    <p:sldId id="463" r:id="rId20"/>
    <p:sldId id="464" r:id="rId21"/>
    <p:sldId id="465" r:id="rId22"/>
    <p:sldId id="466" r:id="rId23"/>
    <p:sldId id="467" r:id="rId24"/>
    <p:sldId id="468" r:id="rId25"/>
    <p:sldId id="469" r:id="rId26"/>
    <p:sldId id="470" r:id="rId27"/>
    <p:sldId id="471" r:id="rId28"/>
    <p:sldId id="472" r:id="rId29"/>
    <p:sldId id="473" r:id="rId30"/>
    <p:sldId id="474" r:id="rId31"/>
    <p:sldId id="475" r:id="rId32"/>
    <p:sldId id="476" r:id="rId33"/>
    <p:sldId id="519" r:id="rId34"/>
    <p:sldId id="381" r:id="rId35"/>
    <p:sldId id="382" r:id="rId36"/>
    <p:sldId id="383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54" autoAdjust="0"/>
    <p:restoredTop sz="88679" autoAdjust="0"/>
  </p:normalViewPr>
  <p:slideViewPr>
    <p:cSldViewPr>
      <p:cViewPr varScale="1">
        <p:scale>
          <a:sx n="116" d="100"/>
          <a:sy n="116" d="100"/>
        </p:scale>
        <p:origin x="27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DDE16-276B-4806-896F-17B060B50FF9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8AC8A-37BB-41CF-A3D7-15257EFA6B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1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8AC8A-37BB-41CF-A3D7-15257EFA6B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316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2261C21-AFE1-4982-9B88-5DBE5C41B38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2100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5 -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Fibonacci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3808" y="1619071"/>
            <a:ext cx="7708392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fib(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n ) {</a:t>
            </a:r>
          </a:p>
          <a:p>
            <a:pPr>
              <a:buNone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(n &lt;= 2) 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1;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}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fib(n – 1) + fib(n – 2);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6019800" y="2762071"/>
            <a:ext cx="3505200" cy="762000"/>
            <a:chOff x="4648200" y="2590800"/>
            <a:chExt cx="3505200" cy="762000"/>
          </a:xfrm>
        </p:grpSpPr>
        <p:sp>
          <p:nvSpPr>
            <p:cNvPr id="4" name="Left Arrow 3"/>
            <p:cNvSpPr/>
            <p:nvPr/>
          </p:nvSpPr>
          <p:spPr>
            <a:xfrm>
              <a:off x="4648200" y="2590800"/>
              <a:ext cx="1066800" cy="762000"/>
            </a:xfrm>
            <a:prstGeom prst="leftArrow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562600" y="2630269"/>
              <a:ext cx="2590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accent4">
                      <a:lumMod val="75000"/>
                    </a:schemeClr>
                  </a:solidFill>
                </a:rPr>
                <a:t>Base Case</a:t>
              </a:r>
            </a:p>
          </p:txBody>
        </p:sp>
      </p:grpSp>
      <p:grpSp>
        <p:nvGrpSpPr>
          <p:cNvPr id="9" name="Group 7"/>
          <p:cNvGrpSpPr/>
          <p:nvPr/>
        </p:nvGrpSpPr>
        <p:grpSpPr>
          <a:xfrm>
            <a:off x="4724400" y="4667072"/>
            <a:ext cx="3352800" cy="2267129"/>
            <a:chOff x="3200400" y="4495800"/>
            <a:chExt cx="3352800" cy="2267129"/>
          </a:xfrm>
        </p:grpSpPr>
        <p:sp>
          <p:nvSpPr>
            <p:cNvPr id="6" name="Left Arrow 5"/>
            <p:cNvSpPr/>
            <p:nvPr/>
          </p:nvSpPr>
          <p:spPr>
            <a:xfrm rot="5400000">
              <a:off x="4343400" y="4648200"/>
              <a:ext cx="1066800" cy="762000"/>
            </a:xfrm>
            <a:prstGeom prst="leftArrow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00400" y="5562600"/>
              <a:ext cx="33528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accent3">
                      <a:lumMod val="75000"/>
                    </a:schemeClr>
                  </a:solidFill>
                </a:rPr>
                <a:t>Recursive</a:t>
              </a:r>
            </a:p>
            <a:p>
              <a:pPr algn="ctr"/>
              <a:r>
                <a:rPr lang="en-US" sz="3600" dirty="0">
                  <a:solidFill>
                    <a:schemeClr val="accent3">
                      <a:lumMod val="75000"/>
                    </a:schemeClr>
                  </a:solidFill>
                </a:rPr>
                <a:t>Case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72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37F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37F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the running time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fib()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fib(6)</a:t>
            </a:r>
          </a:p>
        </p:txBody>
      </p:sp>
      <p:sp>
        <p:nvSpPr>
          <p:cNvPr id="11" name="Rectangle 10"/>
          <p:cNvSpPr>
            <a:spLocks noChangeAspect="1"/>
          </p:cNvSpPr>
          <p:nvPr/>
        </p:nvSpPr>
        <p:spPr>
          <a:xfrm>
            <a:off x="6438900" y="2057400"/>
            <a:ext cx="1028700" cy="457200"/>
          </a:xfrm>
          <a:prstGeom prst="rect">
            <a:avLst/>
          </a:prstGeom>
          <a:ln>
            <a:tailEnd type="triangle" w="lg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fib(6)</a:t>
            </a:r>
          </a:p>
        </p:txBody>
      </p:sp>
      <p:grpSp>
        <p:nvGrpSpPr>
          <p:cNvPr id="19" name="Group 49"/>
          <p:cNvGrpSpPr/>
          <p:nvPr/>
        </p:nvGrpSpPr>
        <p:grpSpPr>
          <a:xfrm>
            <a:off x="4762500" y="2514600"/>
            <a:ext cx="4610100" cy="914400"/>
            <a:chOff x="2895600" y="2514600"/>
            <a:chExt cx="4610100" cy="914400"/>
          </a:xfrm>
        </p:grpSpPr>
        <p:sp>
          <p:nvSpPr>
            <p:cNvPr id="12" name="Rectangle 11"/>
            <p:cNvSpPr>
              <a:spLocks noChangeAspect="1"/>
            </p:cNvSpPr>
            <p:nvPr/>
          </p:nvSpPr>
          <p:spPr>
            <a:xfrm>
              <a:off x="6477000" y="29718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fib(4)</a:t>
              </a:r>
            </a:p>
          </p:txBody>
        </p:sp>
        <p:sp>
          <p:nvSpPr>
            <p:cNvPr id="4" name="Rectangle 3"/>
            <p:cNvSpPr>
              <a:spLocks noChangeAspect="1"/>
            </p:cNvSpPr>
            <p:nvPr/>
          </p:nvSpPr>
          <p:spPr>
            <a:xfrm>
              <a:off x="2895600" y="29718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fib(5)</a:t>
              </a:r>
            </a:p>
          </p:txBody>
        </p:sp>
        <p:cxnSp>
          <p:nvCxnSpPr>
            <p:cNvPr id="20" name="Straight Arrow Connector 19"/>
            <p:cNvCxnSpPr>
              <a:stCxn id="11" idx="2"/>
              <a:endCxn id="4" idx="0"/>
            </p:cNvCxnSpPr>
            <p:nvPr/>
          </p:nvCxnSpPr>
          <p:spPr>
            <a:xfrm rot="5400000">
              <a:off x="4038600" y="1885950"/>
              <a:ext cx="457200" cy="17145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1" idx="2"/>
              <a:endCxn id="12" idx="0"/>
            </p:cNvCxnSpPr>
            <p:nvPr/>
          </p:nvCxnSpPr>
          <p:spPr>
            <a:xfrm rot="16200000" flipH="1">
              <a:off x="5829300" y="1809750"/>
              <a:ext cx="457200" cy="18669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50"/>
          <p:cNvGrpSpPr/>
          <p:nvPr/>
        </p:nvGrpSpPr>
        <p:grpSpPr>
          <a:xfrm>
            <a:off x="3695700" y="3429000"/>
            <a:ext cx="3200400" cy="914400"/>
            <a:chOff x="1828800" y="3429000"/>
            <a:chExt cx="3200400" cy="914400"/>
          </a:xfrm>
        </p:grpSpPr>
        <p:sp>
          <p:nvSpPr>
            <p:cNvPr id="5" name="Rectangle 4"/>
            <p:cNvSpPr>
              <a:spLocks noChangeAspect="1"/>
            </p:cNvSpPr>
            <p:nvPr/>
          </p:nvSpPr>
          <p:spPr>
            <a:xfrm>
              <a:off x="1828800" y="38862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fib(4)</a:t>
              </a:r>
            </a:p>
          </p:txBody>
        </p:sp>
        <p:sp>
          <p:nvSpPr>
            <p:cNvPr id="6" name="Rectangle 5"/>
            <p:cNvSpPr>
              <a:spLocks noChangeAspect="1"/>
            </p:cNvSpPr>
            <p:nvPr/>
          </p:nvSpPr>
          <p:spPr>
            <a:xfrm>
              <a:off x="4000500" y="38862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fib(3)</a:t>
              </a:r>
            </a:p>
          </p:txBody>
        </p:sp>
        <p:cxnSp>
          <p:nvCxnSpPr>
            <p:cNvPr id="24" name="Straight Arrow Connector 23"/>
            <p:cNvCxnSpPr>
              <a:stCxn id="4" idx="2"/>
              <a:endCxn id="5" idx="0"/>
            </p:cNvCxnSpPr>
            <p:nvPr/>
          </p:nvCxnSpPr>
          <p:spPr>
            <a:xfrm rot="5400000">
              <a:off x="2667000" y="3105150"/>
              <a:ext cx="457200" cy="11049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4" idx="2"/>
              <a:endCxn id="6" idx="0"/>
            </p:cNvCxnSpPr>
            <p:nvPr/>
          </p:nvCxnSpPr>
          <p:spPr>
            <a:xfrm rot="16200000" flipH="1">
              <a:off x="3752850" y="3124200"/>
              <a:ext cx="457200" cy="10668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51"/>
          <p:cNvGrpSpPr/>
          <p:nvPr/>
        </p:nvGrpSpPr>
        <p:grpSpPr>
          <a:xfrm>
            <a:off x="3048000" y="4343400"/>
            <a:ext cx="2133600" cy="838200"/>
            <a:chOff x="1181100" y="4343400"/>
            <a:chExt cx="2133600" cy="838200"/>
          </a:xfrm>
        </p:grpSpPr>
        <p:sp>
          <p:nvSpPr>
            <p:cNvPr id="8" name="Rectangle 7"/>
            <p:cNvSpPr>
              <a:spLocks noChangeAspect="1"/>
            </p:cNvSpPr>
            <p:nvPr/>
          </p:nvSpPr>
          <p:spPr>
            <a:xfrm>
              <a:off x="1181100" y="47244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fib(3)</a:t>
              </a: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>
            <a:xfrm>
              <a:off x="2286000" y="47244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fib(2)</a:t>
              </a:r>
            </a:p>
          </p:txBody>
        </p:sp>
        <p:cxnSp>
          <p:nvCxnSpPr>
            <p:cNvPr id="28" name="Straight Arrow Connector 27"/>
            <p:cNvCxnSpPr>
              <a:stCxn id="5" idx="2"/>
              <a:endCxn id="8" idx="0"/>
            </p:cNvCxnSpPr>
            <p:nvPr/>
          </p:nvCxnSpPr>
          <p:spPr>
            <a:xfrm rot="5400000">
              <a:off x="1847850" y="4191000"/>
              <a:ext cx="381000" cy="6858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5" idx="2"/>
              <a:endCxn id="9" idx="0"/>
            </p:cNvCxnSpPr>
            <p:nvPr/>
          </p:nvCxnSpPr>
          <p:spPr>
            <a:xfrm rot="16200000" flipH="1">
              <a:off x="2400300" y="4324350"/>
              <a:ext cx="381000" cy="4191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53"/>
          <p:cNvGrpSpPr/>
          <p:nvPr/>
        </p:nvGrpSpPr>
        <p:grpSpPr>
          <a:xfrm>
            <a:off x="5334000" y="4343400"/>
            <a:ext cx="2133600" cy="838200"/>
            <a:chOff x="3467100" y="4343400"/>
            <a:chExt cx="2133600" cy="8382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>
            <a:xfrm>
              <a:off x="3467100" y="47244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fib(2)</a:t>
              </a: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>
            <a:xfrm>
              <a:off x="4572000" y="47244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fib(1)</a:t>
              </a:r>
            </a:p>
          </p:txBody>
        </p:sp>
        <p:cxnSp>
          <p:nvCxnSpPr>
            <p:cNvPr id="32" name="Straight Arrow Connector 31"/>
            <p:cNvCxnSpPr>
              <a:stCxn id="6" idx="2"/>
              <a:endCxn id="7" idx="0"/>
            </p:cNvCxnSpPr>
            <p:nvPr/>
          </p:nvCxnSpPr>
          <p:spPr>
            <a:xfrm rot="5400000">
              <a:off x="4076700" y="4248150"/>
              <a:ext cx="381000" cy="5715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6" idx="2"/>
              <a:endCxn id="10" idx="0"/>
            </p:cNvCxnSpPr>
            <p:nvPr/>
          </p:nvCxnSpPr>
          <p:spPr>
            <a:xfrm rot="16200000" flipH="1">
              <a:off x="4629150" y="4267200"/>
              <a:ext cx="381000" cy="5334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52"/>
          <p:cNvGrpSpPr/>
          <p:nvPr/>
        </p:nvGrpSpPr>
        <p:grpSpPr>
          <a:xfrm>
            <a:off x="2857500" y="5181600"/>
            <a:ext cx="2133600" cy="914400"/>
            <a:chOff x="990600" y="5181600"/>
            <a:chExt cx="2133600" cy="914400"/>
          </a:xfrm>
        </p:grpSpPr>
        <p:sp>
          <p:nvSpPr>
            <p:cNvPr id="15" name="Rectangle 14"/>
            <p:cNvSpPr>
              <a:spLocks noChangeAspect="1"/>
            </p:cNvSpPr>
            <p:nvPr/>
          </p:nvSpPr>
          <p:spPr>
            <a:xfrm>
              <a:off x="990600" y="56388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fib(2)</a:t>
              </a:r>
            </a:p>
          </p:txBody>
        </p:sp>
        <p:sp>
          <p:nvSpPr>
            <p:cNvPr id="16" name="Rectangle 15"/>
            <p:cNvSpPr>
              <a:spLocks noChangeAspect="1"/>
            </p:cNvSpPr>
            <p:nvPr/>
          </p:nvSpPr>
          <p:spPr>
            <a:xfrm>
              <a:off x="2095500" y="56388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fib(1)</a:t>
              </a:r>
            </a:p>
          </p:txBody>
        </p:sp>
        <p:cxnSp>
          <p:nvCxnSpPr>
            <p:cNvPr id="36" name="Straight Arrow Connector 35"/>
            <p:cNvCxnSpPr>
              <a:stCxn id="8" idx="2"/>
              <a:endCxn id="15" idx="0"/>
            </p:cNvCxnSpPr>
            <p:nvPr/>
          </p:nvCxnSpPr>
          <p:spPr>
            <a:xfrm rot="5400000">
              <a:off x="1390650" y="5295900"/>
              <a:ext cx="457200" cy="2286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8" idx="2"/>
              <a:endCxn id="16" idx="0"/>
            </p:cNvCxnSpPr>
            <p:nvPr/>
          </p:nvCxnSpPr>
          <p:spPr>
            <a:xfrm rot="16200000" flipH="1">
              <a:off x="1943100" y="4972050"/>
              <a:ext cx="457200" cy="8763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54"/>
          <p:cNvGrpSpPr/>
          <p:nvPr/>
        </p:nvGrpSpPr>
        <p:grpSpPr>
          <a:xfrm>
            <a:off x="7658100" y="3429000"/>
            <a:ext cx="2476500" cy="914400"/>
            <a:chOff x="5791200" y="3429000"/>
            <a:chExt cx="2476500" cy="914400"/>
          </a:xfrm>
        </p:grpSpPr>
        <p:sp>
          <p:nvSpPr>
            <p:cNvPr id="13" name="Rectangle 12"/>
            <p:cNvSpPr>
              <a:spLocks noChangeAspect="1"/>
            </p:cNvSpPr>
            <p:nvPr/>
          </p:nvSpPr>
          <p:spPr>
            <a:xfrm>
              <a:off x="5791200" y="38862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fib(3)</a:t>
              </a: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>
            <a:xfrm>
              <a:off x="7239000" y="38862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fib(2)</a:t>
              </a:r>
            </a:p>
          </p:txBody>
        </p:sp>
        <p:cxnSp>
          <p:nvCxnSpPr>
            <p:cNvPr id="40" name="Straight Arrow Connector 39"/>
            <p:cNvCxnSpPr>
              <a:stCxn id="12" idx="2"/>
              <a:endCxn id="13" idx="0"/>
            </p:cNvCxnSpPr>
            <p:nvPr/>
          </p:nvCxnSpPr>
          <p:spPr>
            <a:xfrm rot="5400000">
              <a:off x="6438900" y="3295650"/>
              <a:ext cx="457200" cy="7239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2" idx="2"/>
              <a:endCxn id="14" idx="0"/>
            </p:cNvCxnSpPr>
            <p:nvPr/>
          </p:nvCxnSpPr>
          <p:spPr>
            <a:xfrm rot="16200000" flipH="1">
              <a:off x="7162800" y="3295650"/>
              <a:ext cx="457200" cy="7239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55"/>
          <p:cNvGrpSpPr/>
          <p:nvPr/>
        </p:nvGrpSpPr>
        <p:grpSpPr>
          <a:xfrm>
            <a:off x="7658100" y="4343400"/>
            <a:ext cx="2133600" cy="838200"/>
            <a:chOff x="5791200" y="4343400"/>
            <a:chExt cx="2133600" cy="838200"/>
          </a:xfrm>
        </p:grpSpPr>
        <p:sp>
          <p:nvSpPr>
            <p:cNvPr id="17" name="Rectangle 16"/>
            <p:cNvSpPr>
              <a:spLocks noChangeAspect="1"/>
            </p:cNvSpPr>
            <p:nvPr/>
          </p:nvSpPr>
          <p:spPr>
            <a:xfrm>
              <a:off x="5791200" y="47244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fib(2)</a:t>
              </a:r>
            </a:p>
          </p:txBody>
        </p:sp>
        <p:sp>
          <p:nvSpPr>
            <p:cNvPr id="18" name="Rectangle 17"/>
            <p:cNvSpPr>
              <a:spLocks noChangeAspect="1"/>
            </p:cNvSpPr>
            <p:nvPr/>
          </p:nvSpPr>
          <p:spPr>
            <a:xfrm>
              <a:off x="6896100" y="4724400"/>
              <a:ext cx="1028700" cy="457200"/>
            </a:xfrm>
            <a:prstGeom prst="rect">
              <a:avLst/>
            </a:prstGeom>
            <a:ln>
              <a:tailEnd type="triangle" w="lg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ourier New" pitchFamily="49" charset="0"/>
                  <a:cs typeface="Courier New" pitchFamily="49" charset="0"/>
                </a:rPr>
                <a:t>fib(1)</a:t>
              </a:r>
            </a:p>
          </p:txBody>
        </p:sp>
        <p:cxnSp>
          <p:nvCxnSpPr>
            <p:cNvPr id="44" name="Straight Arrow Connector 43"/>
            <p:cNvCxnSpPr>
              <a:stCxn id="13" idx="2"/>
              <a:endCxn id="17" idx="0"/>
            </p:cNvCxnSpPr>
            <p:nvPr/>
          </p:nvCxnSpPr>
          <p:spPr>
            <a:xfrm rot="5400000">
              <a:off x="6134100" y="4514850"/>
              <a:ext cx="381000" cy="381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3" idx="2"/>
              <a:endCxn id="18" idx="0"/>
            </p:cNvCxnSpPr>
            <p:nvPr/>
          </p:nvCxnSpPr>
          <p:spPr>
            <a:xfrm rot="16200000" flipH="1">
              <a:off x="6686550" y="4000500"/>
              <a:ext cx="381000" cy="10668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5867400" y="5562601"/>
            <a:ext cx="15087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Uh oh.</a:t>
            </a:r>
          </a:p>
        </p:txBody>
      </p:sp>
    </p:spTree>
    <p:extLst>
      <p:ext uri="{BB962C8B-B14F-4D97-AF65-F5344CB8AC3E}">
        <p14:creationId xmlns:p14="http://schemas.microsoft.com/office/powerpoint/2010/main" val="144097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Exponential time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most cases, calling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fib()</a:t>
            </a:r>
            <a:r>
              <a:rPr lang="en-US" dirty="0"/>
              <a:t> makes calls two more calls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fib()</a:t>
            </a:r>
            <a:r>
              <a:rPr lang="en-US" dirty="0"/>
              <a:t>, which each make two more calls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fib()</a:t>
            </a:r>
            <a:r>
              <a:rPr lang="en-US" dirty="0"/>
              <a:t>, and so on…</a:t>
            </a:r>
          </a:p>
          <a:p>
            <a:r>
              <a:rPr lang="en-US" dirty="0"/>
              <a:t>Many values are redundantly computed</a:t>
            </a:r>
          </a:p>
          <a:p>
            <a:r>
              <a:rPr lang="en-US" dirty="0"/>
              <a:t>The final running time is O(2</a:t>
            </a:r>
            <a:r>
              <a:rPr lang="en-US" b="1" i="1" baseline="30000" dirty="0"/>
              <a:t>n</a:t>
            </a:r>
            <a:r>
              <a:rPr lang="en-US" baseline="30000" dirty="0"/>
              <a:t>/2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8049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do better?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recursion is fine from a mathematical perspective</a:t>
            </a:r>
          </a:p>
          <a:p>
            <a:r>
              <a:rPr lang="en-US" dirty="0"/>
              <a:t>We just need to avoid </a:t>
            </a:r>
            <a:r>
              <a:rPr lang="en-US" dirty="0" err="1"/>
              <a:t>recomputing</a:t>
            </a:r>
            <a:r>
              <a:rPr lang="en-US" dirty="0"/>
              <a:t> lower terms in the sequence</a:t>
            </a:r>
          </a:p>
          <a:p>
            <a:r>
              <a:rPr lang="en-US" dirty="0"/>
              <a:t>We can use the idea of carrying along both the (</a:t>
            </a:r>
            <a:r>
              <a:rPr lang="en-US" b="1" i="1" dirty="0"/>
              <a:t>n</a:t>
            </a:r>
            <a:r>
              <a:rPr lang="en-US" dirty="0"/>
              <a:t> – 1) term and the (</a:t>
            </a:r>
            <a:r>
              <a:rPr lang="en-US" b="1" i="1" dirty="0"/>
              <a:t>n</a:t>
            </a:r>
            <a:r>
              <a:rPr lang="en-US" dirty="0"/>
              <a:t> – 2) term in each recursive step</a:t>
            </a:r>
          </a:p>
        </p:txBody>
      </p:sp>
    </p:spTree>
    <p:extLst>
      <p:ext uri="{BB962C8B-B14F-4D97-AF65-F5344CB8AC3E}">
        <p14:creationId xmlns:p14="http://schemas.microsoft.com/office/powerpoint/2010/main" val="69941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better Fibonacci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9601200" cy="5181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fib2(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n ) {</a:t>
            </a:r>
          </a:p>
          <a:p>
            <a:pPr>
              <a:buNone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(n &lt;= 2) 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b;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}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fib2(b, a + b, n - 1);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proxy method</a:t>
            </a:r>
          </a:p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fib(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n ) 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fib2(1, 1, n);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6172200" y="2667000"/>
            <a:ext cx="3505200" cy="762000"/>
            <a:chOff x="4648200" y="2590800"/>
            <a:chExt cx="3505200" cy="762000"/>
          </a:xfrm>
        </p:grpSpPr>
        <p:sp>
          <p:nvSpPr>
            <p:cNvPr id="4" name="Left Arrow 3"/>
            <p:cNvSpPr/>
            <p:nvPr/>
          </p:nvSpPr>
          <p:spPr>
            <a:xfrm>
              <a:off x="4648200" y="2590800"/>
              <a:ext cx="1066800" cy="762000"/>
            </a:xfrm>
            <a:prstGeom prst="leftArrow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562600" y="2630269"/>
              <a:ext cx="2590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accent4">
                      <a:lumMod val="75000"/>
                    </a:schemeClr>
                  </a:solidFill>
                </a:rPr>
                <a:t>Base Case</a:t>
              </a:r>
            </a:p>
          </p:txBody>
        </p:sp>
      </p:grpSp>
      <p:grpSp>
        <p:nvGrpSpPr>
          <p:cNvPr id="9" name="Group 7"/>
          <p:cNvGrpSpPr/>
          <p:nvPr/>
        </p:nvGrpSpPr>
        <p:grpSpPr>
          <a:xfrm>
            <a:off x="7696200" y="4114801"/>
            <a:ext cx="4114800" cy="2114729"/>
            <a:chOff x="4495800" y="4495800"/>
            <a:chExt cx="4114800" cy="2114729"/>
          </a:xfrm>
        </p:grpSpPr>
        <p:sp>
          <p:nvSpPr>
            <p:cNvPr id="6" name="Left Arrow 5"/>
            <p:cNvSpPr/>
            <p:nvPr/>
          </p:nvSpPr>
          <p:spPr>
            <a:xfrm rot="2700000">
              <a:off x="4343400" y="4648200"/>
              <a:ext cx="1066800" cy="762000"/>
            </a:xfrm>
            <a:prstGeom prst="leftArrow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257800" y="5410200"/>
              <a:ext cx="33528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chemeClr val="accent3">
                      <a:lumMod val="75000"/>
                    </a:schemeClr>
                  </a:solidFill>
                </a:rPr>
                <a:t>Recursive</a:t>
              </a:r>
            </a:p>
            <a:p>
              <a:r>
                <a:rPr lang="en-US" sz="3600" dirty="0">
                  <a:solidFill>
                    <a:schemeClr val="accent3">
                      <a:lumMod val="75000"/>
                    </a:schemeClr>
                  </a:solidFill>
                </a:rPr>
                <a:t>Case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755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37F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37F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Exponentiation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raise a number </a:t>
            </a:r>
            <a:r>
              <a:rPr lang="en-US" b="1" dirty="0"/>
              <a:t>x</a:t>
            </a:r>
            <a:r>
              <a:rPr lang="en-US" dirty="0"/>
              <a:t> to a power </a:t>
            </a:r>
            <a:r>
              <a:rPr lang="en-US" b="1" i="1" dirty="0"/>
              <a:t>n</a:t>
            </a:r>
            <a:r>
              <a:rPr lang="en-US" dirty="0"/>
              <a:t>, like so: </a:t>
            </a:r>
            <a:r>
              <a:rPr lang="en-US" b="1" i="1" dirty="0" err="1"/>
              <a:t>x</a:t>
            </a:r>
            <a:r>
              <a:rPr lang="en-US" b="1" i="1" baseline="30000" dirty="0" err="1"/>
              <a:t>n</a:t>
            </a:r>
            <a:endParaRPr lang="en-US" b="1" i="1" baseline="30000" dirty="0"/>
          </a:p>
          <a:p>
            <a:r>
              <a:rPr lang="en-US" dirty="0"/>
              <a:t>We allow </a:t>
            </a:r>
            <a:r>
              <a:rPr lang="en-US" b="1" i="1" dirty="0"/>
              <a:t>x</a:t>
            </a:r>
            <a:r>
              <a:rPr lang="en-US" dirty="0"/>
              <a:t> to be real, but </a:t>
            </a:r>
            <a:r>
              <a:rPr lang="en-US" b="1" i="1" dirty="0"/>
              <a:t>n</a:t>
            </a:r>
            <a:r>
              <a:rPr lang="en-US" dirty="0"/>
              <a:t> must be an integer greater than or equal to 0</a:t>
            </a:r>
          </a:p>
          <a:p>
            <a:r>
              <a:rPr lang="en-US" dirty="0"/>
              <a:t>Example: (4.5)</a:t>
            </a:r>
            <a:r>
              <a:rPr lang="en-US" baseline="30000" dirty="0"/>
              <a:t>13</a:t>
            </a:r>
            <a:r>
              <a:rPr lang="en-US" dirty="0"/>
              <a:t> = 310286355.9971923828125</a:t>
            </a:r>
            <a:endParaRPr lang="en-US" b="1" i="1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4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for exponentiation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 case (</a:t>
            </a:r>
            <a:r>
              <a:rPr lang="en-US" b="1" i="1" dirty="0"/>
              <a:t>n</a:t>
            </a:r>
            <a:r>
              <a:rPr lang="en-US" dirty="0"/>
              <a:t> = 0):</a:t>
            </a:r>
          </a:p>
          <a:p>
            <a:pPr lvl="1"/>
            <a:r>
              <a:rPr lang="en-US" dirty="0"/>
              <a:t>Result = 1</a:t>
            </a:r>
          </a:p>
          <a:p>
            <a:pPr lvl="1">
              <a:buNone/>
            </a:pPr>
            <a:endParaRPr lang="en-US" b="1" i="1" dirty="0"/>
          </a:p>
          <a:p>
            <a:r>
              <a:rPr lang="en-US" dirty="0"/>
              <a:t>Recursive case (</a:t>
            </a:r>
            <a:r>
              <a:rPr lang="en-US" b="1" i="1" dirty="0"/>
              <a:t>n</a:t>
            </a:r>
            <a:r>
              <a:rPr lang="en-US" dirty="0"/>
              <a:t> &gt; 0):</a:t>
            </a:r>
          </a:p>
          <a:p>
            <a:pPr lvl="1"/>
            <a:r>
              <a:rPr lang="en-US" dirty="0"/>
              <a:t>Result = </a:t>
            </a:r>
            <a:r>
              <a:rPr lang="en-US" b="1" i="1" dirty="0"/>
              <a:t>x</a:t>
            </a:r>
            <a:r>
              <a:rPr lang="en-US" dirty="0"/>
              <a:t> ∙ </a:t>
            </a:r>
            <a:r>
              <a:rPr lang="en-US" b="1" i="1" dirty="0"/>
              <a:t>x</a:t>
            </a:r>
            <a:r>
              <a:rPr lang="en-US" baseline="30000" dirty="0"/>
              <a:t>(</a:t>
            </a:r>
            <a:r>
              <a:rPr lang="en-US" b="1" i="1" baseline="30000" dirty="0"/>
              <a:t>n</a:t>
            </a:r>
            <a:r>
              <a:rPr lang="en-US" baseline="30000" dirty="0"/>
              <a:t> – 1)</a:t>
            </a:r>
          </a:p>
        </p:txBody>
      </p:sp>
    </p:spTree>
    <p:extLst>
      <p:ext uri="{BB962C8B-B14F-4D97-AF65-F5344CB8AC3E}">
        <p14:creationId xmlns:p14="http://schemas.microsoft.com/office/powerpoint/2010/main" val="19383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for exponentiation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99822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double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power(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n) 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if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(n == 0) 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1;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}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else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x * power(x, n – 1);</a:t>
            </a: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4724400" y="2571929"/>
            <a:ext cx="3505200" cy="762000"/>
            <a:chOff x="4648200" y="2590800"/>
            <a:chExt cx="3505200" cy="762000"/>
          </a:xfrm>
        </p:grpSpPr>
        <p:sp>
          <p:nvSpPr>
            <p:cNvPr id="4" name="Left Arrow 3"/>
            <p:cNvSpPr/>
            <p:nvPr/>
          </p:nvSpPr>
          <p:spPr>
            <a:xfrm>
              <a:off x="4648200" y="2590800"/>
              <a:ext cx="1066800" cy="762000"/>
            </a:xfrm>
            <a:prstGeom prst="leftArrow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562600" y="2630269"/>
              <a:ext cx="2590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accent4">
                      <a:lumMod val="75000"/>
                    </a:schemeClr>
                  </a:solidFill>
                </a:rPr>
                <a:t>Base Case</a:t>
              </a:r>
            </a:p>
          </p:txBody>
        </p:sp>
      </p:grpSp>
      <p:grpSp>
        <p:nvGrpSpPr>
          <p:cNvPr id="9" name="Group 7"/>
          <p:cNvGrpSpPr/>
          <p:nvPr/>
        </p:nvGrpSpPr>
        <p:grpSpPr>
          <a:xfrm>
            <a:off x="3962400" y="4572000"/>
            <a:ext cx="3352800" cy="2267129"/>
            <a:chOff x="3200400" y="4495800"/>
            <a:chExt cx="3352800" cy="2267129"/>
          </a:xfrm>
        </p:grpSpPr>
        <p:sp>
          <p:nvSpPr>
            <p:cNvPr id="6" name="Left Arrow 5"/>
            <p:cNvSpPr/>
            <p:nvPr/>
          </p:nvSpPr>
          <p:spPr>
            <a:xfrm rot="5400000">
              <a:off x="4343400" y="4648200"/>
              <a:ext cx="1066800" cy="762000"/>
            </a:xfrm>
            <a:prstGeom prst="leftArrow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00400" y="5562600"/>
              <a:ext cx="33528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chemeClr val="accent3">
                      <a:lumMod val="75000"/>
                    </a:schemeClr>
                  </a:solidFill>
                </a:rPr>
                <a:t>Recursive</a:t>
              </a:r>
            </a:p>
            <a:p>
              <a:pPr algn="ctr"/>
              <a:r>
                <a:rPr lang="en-US" sz="3600" dirty="0">
                  <a:solidFill>
                    <a:schemeClr val="accent3">
                      <a:lumMod val="75000"/>
                    </a:schemeClr>
                  </a:solidFill>
                </a:rPr>
                <a:t>Case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962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37F2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37F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37F2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2223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time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call reduces </a:t>
            </a:r>
            <a:r>
              <a:rPr lang="en-US" b="1" i="1" dirty="0"/>
              <a:t>n</a:t>
            </a:r>
            <a:r>
              <a:rPr lang="en-US" dirty="0"/>
              <a:t> by 1</a:t>
            </a:r>
          </a:p>
          <a:p>
            <a:r>
              <a:rPr lang="en-US" b="1" i="1" dirty="0"/>
              <a:t>n</a:t>
            </a:r>
            <a:r>
              <a:rPr lang="en-US" dirty="0"/>
              <a:t> + 1 total calls</a:t>
            </a:r>
          </a:p>
          <a:p>
            <a:r>
              <a:rPr lang="en-US" dirty="0"/>
              <a:t>What's the running time?</a:t>
            </a:r>
          </a:p>
          <a:p>
            <a:pPr lvl="1"/>
            <a:r>
              <a:rPr lang="el-GR" dirty="0"/>
              <a:t>Θ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00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2626914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Recursion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Programming model</a:t>
            </a:r>
          </a:p>
          <a:p>
            <a:r>
              <a:rPr lang="en-US" dirty="0"/>
              <a:t>Java</a:t>
            </a:r>
          </a:p>
          <a:p>
            <a:pPr lvl="1"/>
            <a:r>
              <a:rPr lang="en-US" dirty="0"/>
              <a:t>OOP</a:t>
            </a:r>
          </a:p>
          <a:p>
            <a:pPr lvl="1"/>
            <a:r>
              <a:rPr lang="en-US" dirty="0"/>
              <a:t>Polymorphism</a:t>
            </a:r>
          </a:p>
          <a:p>
            <a:pPr lvl="1"/>
            <a:r>
              <a:rPr lang="en-US" dirty="0"/>
              <a:t>Interfaces</a:t>
            </a:r>
          </a:p>
          <a:p>
            <a:pPr lvl="1"/>
            <a:r>
              <a:rPr lang="en-US" dirty="0"/>
              <a:t>Exceptions</a:t>
            </a:r>
          </a:p>
          <a:p>
            <a:pPr lvl="1"/>
            <a:r>
              <a:rPr lang="en-US" dirty="0"/>
              <a:t>Generics</a:t>
            </a:r>
          </a:p>
          <a:p>
            <a:r>
              <a:rPr lang="en-US" dirty="0"/>
              <a:t>Java Collections Framework</a:t>
            </a:r>
          </a:p>
        </p:txBody>
      </p:sp>
    </p:spTree>
    <p:extLst>
      <p:ext uri="{BB962C8B-B14F-4D97-AF65-F5344CB8AC3E}">
        <p14:creationId xmlns:p14="http://schemas.microsoft.com/office/powerpoint/2010/main" val="332793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Big Oh Notation</a:t>
            </a:r>
          </a:p>
          <a:p>
            <a:pPr lvl="1"/>
            <a:r>
              <a:rPr lang="en-US" dirty="0"/>
              <a:t>Formal definition:  </a:t>
            </a:r>
            <a:r>
              <a:rPr lang="en-US" b="1" i="1" dirty="0"/>
              <a:t>f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 is </a:t>
            </a:r>
            <a:r>
              <a:rPr lang="en-US" b="1" i="1" dirty="0"/>
              <a:t>O</a:t>
            </a:r>
            <a:r>
              <a:rPr lang="en-US" dirty="0"/>
              <a:t>(</a:t>
            </a:r>
            <a:r>
              <a:rPr lang="en-US" b="1" i="1" dirty="0"/>
              <a:t>g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)) if and only if</a:t>
            </a:r>
          </a:p>
          <a:p>
            <a:pPr lvl="2"/>
            <a:r>
              <a:rPr lang="en-US" b="1" i="1" dirty="0"/>
              <a:t>f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 ≤ </a:t>
            </a:r>
            <a:r>
              <a:rPr lang="en-US" b="1" i="1" dirty="0" err="1"/>
              <a:t>c</a:t>
            </a:r>
            <a:r>
              <a:rPr lang="en-US" dirty="0" err="1"/>
              <a:t>∙</a:t>
            </a:r>
            <a:r>
              <a:rPr lang="en-US" b="1" i="1" dirty="0" err="1"/>
              <a:t>g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) for all </a:t>
            </a:r>
            <a:r>
              <a:rPr lang="en-US" b="1" i="1" dirty="0"/>
              <a:t>n</a:t>
            </a:r>
            <a:r>
              <a:rPr lang="en-US" dirty="0"/>
              <a:t> &gt; </a:t>
            </a:r>
            <a:r>
              <a:rPr lang="en-US" b="1" i="1" dirty="0"/>
              <a:t>N</a:t>
            </a:r>
          </a:p>
          <a:p>
            <a:pPr lvl="2"/>
            <a:r>
              <a:rPr lang="en-US" dirty="0"/>
              <a:t>for </a:t>
            </a:r>
            <a:r>
              <a:rPr lang="en-US" b="1" dirty="0"/>
              <a:t>some</a:t>
            </a:r>
            <a:r>
              <a:rPr lang="en-US" dirty="0"/>
              <a:t> positive real numbers </a:t>
            </a:r>
            <a:r>
              <a:rPr lang="en-US" b="1" i="1" dirty="0"/>
              <a:t>c</a:t>
            </a:r>
            <a:r>
              <a:rPr lang="en-US" dirty="0"/>
              <a:t> and </a:t>
            </a:r>
            <a:r>
              <a:rPr lang="en-US" b="1" i="1" dirty="0"/>
              <a:t>N</a:t>
            </a:r>
            <a:endParaRPr lang="en-US" dirty="0"/>
          </a:p>
          <a:p>
            <a:pPr lvl="1"/>
            <a:r>
              <a:rPr lang="en-US" dirty="0"/>
              <a:t>Worst-case, asymptotic, upper bound of running time</a:t>
            </a:r>
          </a:p>
          <a:p>
            <a:pPr lvl="1"/>
            <a:r>
              <a:rPr lang="en-US" dirty="0"/>
              <a:t>Ignore lower-order terms and constants</a:t>
            </a:r>
          </a:p>
          <a:p>
            <a:r>
              <a:rPr lang="en-US" dirty="0"/>
              <a:t>Big Omega and Big Theta</a:t>
            </a:r>
          </a:p>
          <a:p>
            <a:r>
              <a:rPr lang="en-US" dirty="0"/>
              <a:t>Abstract Data Types</a:t>
            </a:r>
          </a:p>
          <a:p>
            <a:r>
              <a:rPr lang="en-US" dirty="0"/>
              <a:t>Array-backed list</a:t>
            </a:r>
          </a:p>
        </p:txBody>
      </p:sp>
    </p:spTree>
    <p:extLst>
      <p:ext uri="{BB962C8B-B14F-4D97-AF65-F5344CB8AC3E}">
        <p14:creationId xmlns:p14="http://schemas.microsoft.com/office/powerpoint/2010/main" val="37294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Stacks</a:t>
            </a:r>
          </a:p>
          <a:p>
            <a:pPr lvl="1"/>
            <a:r>
              <a:rPr lang="en-US" dirty="0"/>
              <a:t>FILO data structure</a:t>
            </a:r>
          </a:p>
          <a:p>
            <a:pPr lvl="1"/>
            <a:r>
              <a:rPr lang="en-US" dirty="0"/>
              <a:t>Operations: push, pop, top, empty</a:t>
            </a:r>
          </a:p>
          <a:p>
            <a:pPr lvl="1"/>
            <a:r>
              <a:rPr lang="en-US" dirty="0"/>
              <a:t>Dynamic array implementation</a:t>
            </a:r>
          </a:p>
          <a:p>
            <a:r>
              <a:rPr lang="en-US" dirty="0"/>
              <a:t>Queues</a:t>
            </a:r>
          </a:p>
          <a:p>
            <a:pPr lvl="1"/>
            <a:r>
              <a:rPr lang="en-US" dirty="0"/>
              <a:t>FIFO data structure</a:t>
            </a:r>
          </a:p>
          <a:p>
            <a:pPr lvl="1"/>
            <a:r>
              <a:rPr lang="en-US" dirty="0"/>
              <a:t>Operations: </a:t>
            </a:r>
            <a:r>
              <a:rPr lang="en-US" dirty="0" err="1"/>
              <a:t>enqueue</a:t>
            </a:r>
            <a:r>
              <a:rPr lang="en-US" dirty="0"/>
              <a:t>, </a:t>
            </a:r>
            <a:r>
              <a:rPr lang="en-US" dirty="0" err="1"/>
              <a:t>dequeue</a:t>
            </a:r>
            <a:r>
              <a:rPr lang="en-US" dirty="0"/>
              <a:t>, front, empty</a:t>
            </a:r>
          </a:p>
          <a:p>
            <a:pPr lvl="1"/>
            <a:r>
              <a:rPr lang="en-US" dirty="0"/>
              <a:t>Circular (dynamic) array implementation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/>
              <a:t>JCF implementations: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&lt;T&gt;</a:t>
            </a:r>
            <a:r>
              <a:rPr lang="en-US" dirty="0"/>
              <a:t> interface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ArrayDeque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&lt;T&gt;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LinkedList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&lt;T&gt;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35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Linked lists</a:t>
            </a:r>
          </a:p>
          <a:p>
            <a:pPr lvl="1"/>
            <a:r>
              <a:rPr lang="en-US" dirty="0"/>
              <a:t>Performance issues</a:t>
            </a:r>
          </a:p>
          <a:p>
            <a:pPr lvl="1"/>
            <a:r>
              <a:rPr lang="en-US" dirty="0"/>
              <a:t>Single vs. double</a:t>
            </a:r>
          </a:p>
          <a:p>
            <a:pPr lvl="1"/>
            <a:r>
              <a:rPr lang="en-US" dirty="0"/>
              <a:t>Insert, delete, find times</a:t>
            </a:r>
          </a:p>
          <a:p>
            <a:r>
              <a:rPr lang="en-US" dirty="0"/>
              <a:t>Linked list implementation of stacks</a:t>
            </a:r>
          </a:p>
          <a:p>
            <a:r>
              <a:rPr lang="en-US" dirty="0"/>
              <a:t>Linked list implementation of queues</a:t>
            </a:r>
          </a:p>
        </p:txBody>
      </p:sp>
    </p:spTree>
    <p:extLst>
      <p:ext uri="{BB962C8B-B14F-4D97-AF65-F5344CB8AC3E}">
        <p14:creationId xmlns:p14="http://schemas.microsoft.com/office/powerpoint/2010/main" val="309289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Problems</a:t>
            </a:r>
          </a:p>
        </p:txBody>
      </p:sp>
    </p:spTree>
    <p:extLst>
      <p:ext uri="{BB962C8B-B14F-4D97-AF65-F5344CB8AC3E}">
        <p14:creationId xmlns:p14="http://schemas.microsoft.com/office/powerpoint/2010/main" val="961034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time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</a:t>
            </a:r>
            <a:r>
              <a:rPr lang="en-US" b="1" i="1" dirty="0"/>
              <a:t>M</a:t>
            </a:r>
            <a:r>
              <a:rPr lang="en-US" dirty="0"/>
              <a:t> and </a:t>
            </a:r>
            <a:r>
              <a:rPr lang="en-US" b="1" i="1" dirty="0"/>
              <a:t>N</a:t>
            </a:r>
            <a:r>
              <a:rPr lang="en-US" dirty="0"/>
              <a:t> be two integers, where </a:t>
            </a:r>
            <a:r>
              <a:rPr lang="en-US" b="1" i="1" dirty="0"/>
              <a:t>M</a:t>
            </a:r>
            <a:r>
              <a:rPr lang="en-US" dirty="0"/>
              <a:t> is no larger than </a:t>
            </a:r>
            <a:r>
              <a:rPr lang="en-US" b="1" i="1" dirty="0"/>
              <a:t>N</a:t>
            </a:r>
          </a:p>
          <a:p>
            <a:r>
              <a:rPr lang="en-US" dirty="0"/>
              <a:t>Use Big </a:t>
            </a:r>
            <a:r>
              <a:rPr lang="el-GR" dirty="0"/>
              <a:t>Θ</a:t>
            </a:r>
            <a:r>
              <a:rPr lang="en-US" dirty="0"/>
              <a:t> notation to give a tight upper bound, in terms of </a:t>
            </a:r>
            <a:r>
              <a:rPr lang="en-US" b="1" i="1" dirty="0"/>
              <a:t>N</a:t>
            </a:r>
            <a:r>
              <a:rPr lang="en-US" dirty="0"/>
              <a:t>, on the time that it will take to</a:t>
            </a:r>
          </a:p>
          <a:p>
            <a:pPr lvl="1"/>
            <a:r>
              <a:rPr lang="en-US" dirty="0"/>
              <a:t>Add </a:t>
            </a:r>
            <a:r>
              <a:rPr lang="en-US" b="1" i="1" dirty="0"/>
              <a:t>M</a:t>
            </a:r>
            <a:r>
              <a:rPr lang="en-US" dirty="0"/>
              <a:t> and </a:t>
            </a:r>
            <a:r>
              <a:rPr lang="en-US" b="1" i="1" dirty="0"/>
              <a:t>N</a:t>
            </a:r>
            <a:r>
              <a:rPr lang="en-US" dirty="0"/>
              <a:t> (by hand, using the normal algorithm)</a:t>
            </a:r>
          </a:p>
          <a:p>
            <a:pPr lvl="1"/>
            <a:r>
              <a:rPr lang="en-US" dirty="0"/>
              <a:t>Multiply </a:t>
            </a:r>
            <a:r>
              <a:rPr lang="en-US" b="1" i="1" dirty="0"/>
              <a:t>M</a:t>
            </a:r>
            <a:r>
              <a:rPr lang="en-US" dirty="0"/>
              <a:t> and </a:t>
            </a:r>
            <a:r>
              <a:rPr lang="en-US" b="1" i="1" dirty="0"/>
              <a:t>N</a:t>
            </a:r>
            <a:r>
              <a:rPr lang="en-US" dirty="0"/>
              <a:t> (by hand, using the normal algorithm)</a:t>
            </a:r>
          </a:p>
          <a:p>
            <a:r>
              <a:rPr lang="en-US" dirty="0"/>
              <a:t>Use Big </a:t>
            </a:r>
            <a:r>
              <a:rPr lang="el-GR" dirty="0"/>
              <a:t>Θ</a:t>
            </a:r>
            <a:r>
              <a:rPr lang="en-US" dirty="0"/>
              <a:t> notation to give the same bounds but this time in terms of </a:t>
            </a:r>
            <a:r>
              <a:rPr lang="en-US" b="1" i="1" dirty="0"/>
              <a:t>n</a:t>
            </a:r>
            <a:r>
              <a:rPr lang="en-US" dirty="0"/>
              <a:t>, where </a:t>
            </a:r>
            <a:r>
              <a:rPr lang="en-US" b="1" i="1" dirty="0"/>
              <a:t>n</a:t>
            </a:r>
            <a:r>
              <a:rPr lang="en-US" dirty="0"/>
              <a:t> is the number of digits in </a:t>
            </a:r>
            <a:r>
              <a:rPr lang="en-US" b="1" i="1" dirty="0"/>
              <a:t>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12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What's the running time in </a:t>
            </a:r>
            <a:r>
              <a:rPr lang="el-GR" dirty="0"/>
              <a:t>Θ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end = n;</a:t>
            </a:r>
          </a:p>
          <a:p>
            <a:pPr>
              <a:buNone/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count = 0;</a:t>
            </a: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&lt;= n; ++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end /= 2;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j = 1; j &lt;= end; ++j)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count++;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341465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What's the running time in </a:t>
            </a:r>
            <a:r>
              <a:rPr lang="el-GR" dirty="0"/>
              <a:t>Θ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end = n;</a:t>
            </a:r>
          </a:p>
          <a:p>
            <a:pPr>
              <a:buNone/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count = 0;</a:t>
            </a: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&lt;= n*n;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+= 2)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count++;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832493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What's the running time in </a:t>
            </a:r>
            <a:r>
              <a:rPr lang="el-GR" dirty="0"/>
              <a:t>Θ</a:t>
            </a:r>
            <a:r>
              <a:rPr lang="en-US" dirty="0"/>
              <a:t>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count = 0;</a:t>
            </a: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1;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&lt;= n; ++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j = 1; j &lt;= n/j; ++j)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count++;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642990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Lighten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If we increase the R, G, and B values of every pixel by 25%, the image will get lighter</a:t>
            </a:r>
          </a:p>
          <a:p>
            <a:r>
              <a:rPr lang="en-US" dirty="0"/>
              <a:t>Let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US" dirty="0"/>
              <a:t> be the following:</a:t>
            </a:r>
          </a:p>
          <a:p>
            <a:pPr marL="118872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Color {</a:t>
            </a:r>
          </a:p>
          <a:p>
            <a:pPr marL="118872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public int red;</a:t>
            </a:r>
          </a:p>
          <a:p>
            <a:pPr marL="118872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public int green;</a:t>
            </a:r>
          </a:p>
          <a:p>
            <a:pPr marL="118872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public int blue;</a:t>
            </a:r>
          </a:p>
          <a:p>
            <a:pPr marL="118872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Let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pixels</a:t>
            </a:r>
            <a:r>
              <a:rPr lang="en-US" dirty="0"/>
              <a:t> be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Color[][]</a:t>
            </a:r>
            <a:r>
              <a:rPr lang="en-US" dirty="0"/>
              <a:t> array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height</a:t>
            </a:r>
            <a:r>
              <a:rPr lang="en-US" dirty="0"/>
              <a:t> rows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width</a:t>
            </a:r>
            <a:r>
              <a:rPr lang="en-US" dirty="0"/>
              <a:t> columns</a:t>
            </a:r>
          </a:p>
          <a:p>
            <a:r>
              <a:rPr lang="en-US" dirty="0"/>
              <a:t>Write the code to lighten the image by 25% (by multiplying by 1.25)</a:t>
            </a:r>
          </a:p>
          <a:p>
            <a:r>
              <a:rPr lang="en-US" dirty="0"/>
              <a:t>Don't forget to round the results before storing them back into each </a:t>
            </a:r>
            <a:r>
              <a:rPr lang="en-US"/>
              <a:t>color component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72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 a linked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Assume the following: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class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List {</a:t>
            </a:r>
          </a:p>
          <a:p>
            <a:pPr lvl="1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 static class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Node {</a:t>
            </a:r>
          </a:p>
          <a:p>
            <a:pPr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data;</a:t>
            </a:r>
          </a:p>
          <a:p>
            <a:pPr lvl="1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	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Node next;</a:t>
            </a:r>
          </a:p>
          <a:p>
            <a:pPr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private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Node head = null;</a:t>
            </a: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/>
              <a:t>Write a method in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dirty="0"/>
              <a:t> that reverses the linked list.</a:t>
            </a:r>
          </a:p>
        </p:txBody>
      </p:sp>
    </p:spTree>
    <p:extLst>
      <p:ext uri="{BB962C8B-B14F-4D97-AF65-F5344CB8AC3E}">
        <p14:creationId xmlns:p14="http://schemas.microsoft.com/office/powerpoint/2010/main" val="42399419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reverse a linked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void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reverse()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(head !=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Node reversed = head;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Node temp = head;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Node rest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head.next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temp.next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(rest !=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temp = rest;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rest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rest.next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en-US" b="1" dirty="0">
                <a:latin typeface="Courier New" pitchFamily="49" charset="0"/>
                <a:cs typeface="Courier New" pitchFamily="49" charset="0"/>
              </a:rPr>
            </a:b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temp.next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reversed;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reversed = temp;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head = reversed;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955385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Palindrome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Write a method that takes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CharBuffer</a:t>
            </a:r>
            <a:r>
              <a:rPr lang="en-US" dirty="0"/>
              <a:t> object</a:t>
            </a:r>
          </a:p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CharBuffer</a:t>
            </a:r>
            <a:r>
              <a:rPr lang="en-US" dirty="0"/>
              <a:t> object has two methods: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nextChar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which extracts a char from the input stream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hasNextChar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which returns true as long as there is another char to extract</a:t>
            </a:r>
          </a:p>
          <a:p>
            <a:r>
              <a:rPr lang="en-US" dirty="0"/>
              <a:t>The method should 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dirty="0"/>
              <a:t> if the input stream is a palindrome (the same backwards as forwards)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dirty="0"/>
              <a:t> otherwise</a:t>
            </a:r>
          </a:p>
          <a:p>
            <a:r>
              <a:rPr lang="en-US" dirty="0"/>
              <a:t>Use no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objects or arrays (other than the ones embedded in the stack)</a:t>
            </a:r>
          </a:p>
          <a:p>
            <a:r>
              <a:rPr lang="en-US" dirty="0"/>
              <a:t>Hint: Use at least 3 JCF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dirty="0"/>
              <a:t> (stack) objects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302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</p:spTree>
    <p:extLst>
      <p:ext uri="{BB962C8B-B14F-4D97-AF65-F5344CB8AC3E}">
        <p14:creationId xmlns:p14="http://schemas.microsoft.com/office/powerpoint/2010/main" val="30439149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</p:spTree>
    <p:extLst>
      <p:ext uri="{BB962C8B-B14F-4D97-AF65-F5344CB8AC3E}">
        <p14:creationId xmlns:p14="http://schemas.microsoft.com/office/powerpoint/2010/main" val="19012018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 1 on Monday!</a:t>
            </a:r>
          </a:p>
        </p:txBody>
      </p:sp>
    </p:spTree>
    <p:extLst>
      <p:ext uri="{BB962C8B-B14F-4D97-AF65-F5344CB8AC3E}">
        <p14:creationId xmlns:p14="http://schemas.microsoft.com/office/powerpoint/2010/main" val="250734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Office hours from 1:45-4 p.m. </a:t>
            </a:r>
            <a:r>
              <a:rPr lang="en-US" b="1"/>
              <a:t>canceled today</a:t>
            </a:r>
            <a:endParaRPr lang="en-US" b="1" dirty="0"/>
          </a:p>
          <a:p>
            <a:r>
              <a:rPr lang="en-US" b="1" dirty="0"/>
              <a:t>Review for Exam 1</a:t>
            </a:r>
          </a:p>
          <a:p>
            <a:r>
              <a:rPr lang="en-US" dirty="0"/>
              <a:t>Keep working on Project 2</a:t>
            </a:r>
          </a:p>
        </p:txBody>
      </p:sp>
    </p:spTree>
    <p:extLst>
      <p:ext uri="{BB962C8B-B14F-4D97-AF65-F5344CB8AC3E}">
        <p14:creationId xmlns:p14="http://schemas.microsoft.com/office/powerpoint/2010/main" val="276185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31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09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Issues of Efficiency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59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800600"/>
          </a:xfrm>
        </p:spPr>
        <p:txBody>
          <a:bodyPr>
            <a:normAutofit/>
          </a:bodyPr>
          <a:lstStyle/>
          <a:p>
            <a:r>
              <a:rPr lang="en-US" sz="2800" dirty="0"/>
              <a:t>The sequence: 1 1 2 3 5 8 13 21 34 55…</a:t>
            </a:r>
          </a:p>
          <a:p>
            <a:r>
              <a:rPr lang="en-US" sz="2800" dirty="0"/>
              <a:t>Studied by Leonardo of Pisa to model the growth of rabbit populations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1464413" y="2749844"/>
            <a:ext cx="1981200" cy="1506524"/>
            <a:chOff x="1447800" y="2749844"/>
            <a:chExt cx="1981200" cy="1506524"/>
          </a:xfrm>
        </p:grpSpPr>
        <p:sp>
          <p:nvSpPr>
            <p:cNvPr id="39" name="Oval 38"/>
            <p:cNvSpPr/>
            <p:nvPr/>
          </p:nvSpPr>
          <p:spPr>
            <a:xfrm>
              <a:off x="1447800" y="2808568"/>
              <a:ext cx="1981200" cy="1447800"/>
            </a:xfrm>
            <a:prstGeom prst="ellipse">
              <a:avLst/>
            </a:prstGeom>
            <a:gradFill flip="none" rotWithShape="1">
              <a:gsLst>
                <a:gs pos="25000">
                  <a:schemeClr val="accent4">
                    <a:lumMod val="75000"/>
                  </a:schemeClr>
                </a:gs>
                <a:gs pos="65000">
                  <a:schemeClr val="accent4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508325" y="2749844"/>
              <a:ext cx="1760763" cy="1304621"/>
              <a:chOff x="3445861" y="4567221"/>
              <a:chExt cx="1957481" cy="1450377"/>
            </a:xfrm>
          </p:grpSpPr>
          <p:pic>
            <p:nvPicPr>
              <p:cNvPr id="24" name="Picture 23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849411" y="4567221"/>
                <a:ext cx="1553931" cy="1334553"/>
              </a:xfrm>
              <a:prstGeom prst="rect">
                <a:avLst/>
              </a:prstGeom>
            </p:spPr>
          </p:pic>
          <p:pic>
            <p:nvPicPr>
              <p:cNvPr id="46" name="Picture 45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445861" y="4683045"/>
                <a:ext cx="1553931" cy="1334553"/>
              </a:xfrm>
              <a:prstGeom prst="rect">
                <a:avLst/>
              </a:prstGeom>
            </p:spPr>
          </p:pic>
        </p:grpSp>
      </p:grpSp>
      <p:grpSp>
        <p:nvGrpSpPr>
          <p:cNvPr id="37" name="Group 36"/>
          <p:cNvGrpSpPr/>
          <p:nvPr/>
        </p:nvGrpSpPr>
        <p:grpSpPr>
          <a:xfrm>
            <a:off x="3465943" y="2743200"/>
            <a:ext cx="2325257" cy="1513168"/>
            <a:chOff x="3465943" y="2743200"/>
            <a:chExt cx="2325257" cy="1513168"/>
          </a:xfrm>
        </p:grpSpPr>
        <p:sp>
          <p:nvSpPr>
            <p:cNvPr id="40" name="Oval 39"/>
            <p:cNvSpPr/>
            <p:nvPr/>
          </p:nvSpPr>
          <p:spPr>
            <a:xfrm>
              <a:off x="3810000" y="2808568"/>
              <a:ext cx="1981200" cy="1447800"/>
            </a:xfrm>
            <a:prstGeom prst="ellipse">
              <a:avLst/>
            </a:prstGeom>
            <a:gradFill flip="none" rotWithShape="1">
              <a:gsLst>
                <a:gs pos="25000">
                  <a:schemeClr val="accent4">
                    <a:lumMod val="75000"/>
                  </a:schemeClr>
                </a:gs>
                <a:gs pos="65000">
                  <a:schemeClr val="accent4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3465943" y="3333302"/>
              <a:ext cx="304800" cy="2286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3877767" y="2743200"/>
              <a:ext cx="1760763" cy="1304621"/>
              <a:chOff x="3445861" y="4567221"/>
              <a:chExt cx="1957481" cy="1450377"/>
            </a:xfrm>
          </p:grpSpPr>
          <p:pic>
            <p:nvPicPr>
              <p:cNvPr id="48" name="Picture 47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849411" y="4567221"/>
                <a:ext cx="1553931" cy="1334553"/>
              </a:xfrm>
              <a:prstGeom prst="rect">
                <a:avLst/>
              </a:prstGeom>
            </p:spPr>
          </p:pic>
          <p:pic>
            <p:nvPicPr>
              <p:cNvPr id="49" name="Picture 48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445861" y="4683045"/>
                <a:ext cx="1553931" cy="1334553"/>
              </a:xfrm>
              <a:prstGeom prst="rect">
                <a:avLst/>
              </a:prstGeom>
            </p:spPr>
          </p:pic>
        </p:grpSp>
      </p:grpSp>
      <p:grpSp>
        <p:nvGrpSpPr>
          <p:cNvPr id="66" name="Group 65"/>
          <p:cNvGrpSpPr/>
          <p:nvPr/>
        </p:nvGrpSpPr>
        <p:grpSpPr>
          <a:xfrm>
            <a:off x="7993670" y="2749844"/>
            <a:ext cx="2293330" cy="4031956"/>
            <a:chOff x="7993670" y="2749844"/>
            <a:chExt cx="2293330" cy="4031956"/>
          </a:xfrm>
        </p:grpSpPr>
        <p:sp>
          <p:nvSpPr>
            <p:cNvPr id="45" name="Oval 44"/>
            <p:cNvSpPr/>
            <p:nvPr/>
          </p:nvSpPr>
          <p:spPr>
            <a:xfrm>
              <a:off x="8305800" y="4103968"/>
              <a:ext cx="1981200" cy="1447800"/>
            </a:xfrm>
            <a:prstGeom prst="ellipse">
              <a:avLst/>
            </a:prstGeom>
            <a:gradFill flip="none" rotWithShape="1">
              <a:gsLst>
                <a:gs pos="25000">
                  <a:schemeClr val="accent2">
                    <a:lumMod val="75000"/>
                  </a:schemeClr>
                </a:gs>
                <a:gs pos="65000">
                  <a:schemeClr val="accent2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227079" y="5334000"/>
              <a:ext cx="1981200" cy="1447800"/>
            </a:xfrm>
            <a:prstGeom prst="ellipse">
              <a:avLst/>
            </a:prstGeom>
            <a:gradFill flip="none" rotWithShape="1">
              <a:gsLst>
                <a:gs pos="25000">
                  <a:schemeClr val="accent3">
                    <a:lumMod val="75000"/>
                  </a:schemeClr>
                </a:gs>
                <a:gs pos="65000">
                  <a:schemeClr val="accent3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305800" y="2808568"/>
              <a:ext cx="1981200" cy="1447800"/>
            </a:xfrm>
            <a:prstGeom prst="ellipse">
              <a:avLst/>
            </a:prstGeom>
            <a:gradFill flip="none" rotWithShape="1">
              <a:gsLst>
                <a:gs pos="25000">
                  <a:schemeClr val="accent4">
                    <a:lumMod val="75000"/>
                  </a:schemeClr>
                </a:gs>
                <a:gs pos="65000">
                  <a:schemeClr val="accent4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ight Arrow 31"/>
            <p:cNvSpPr/>
            <p:nvPr/>
          </p:nvSpPr>
          <p:spPr>
            <a:xfrm>
              <a:off x="8001000" y="3341968"/>
              <a:ext cx="304800" cy="2286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ight Arrow 33"/>
            <p:cNvSpPr/>
            <p:nvPr/>
          </p:nvSpPr>
          <p:spPr>
            <a:xfrm rot="2700000">
              <a:off x="7726970" y="4401438"/>
              <a:ext cx="762000" cy="2286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ight Arrow 34"/>
            <p:cNvSpPr/>
            <p:nvPr/>
          </p:nvSpPr>
          <p:spPr>
            <a:xfrm>
              <a:off x="8001000" y="5780368"/>
              <a:ext cx="304800" cy="2286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8523716" y="2749844"/>
              <a:ext cx="1760763" cy="1304621"/>
              <a:chOff x="3445861" y="4567221"/>
              <a:chExt cx="1957481" cy="1450377"/>
            </a:xfrm>
          </p:grpSpPr>
          <p:pic>
            <p:nvPicPr>
              <p:cNvPr id="54" name="Picture 53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849411" y="4567221"/>
                <a:ext cx="1553931" cy="1334553"/>
              </a:xfrm>
              <a:prstGeom prst="rect">
                <a:avLst/>
              </a:prstGeom>
            </p:spPr>
          </p:pic>
          <p:pic>
            <p:nvPicPr>
              <p:cNvPr id="55" name="Picture 54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445861" y="4683045"/>
                <a:ext cx="1553931" cy="1334553"/>
              </a:xfrm>
              <a:prstGeom prst="rect">
                <a:avLst/>
              </a:prstGeom>
            </p:spPr>
          </p:pic>
        </p:grpSp>
        <p:grpSp>
          <p:nvGrpSpPr>
            <p:cNvPr id="56" name="Group 55"/>
            <p:cNvGrpSpPr/>
            <p:nvPr/>
          </p:nvGrpSpPr>
          <p:grpSpPr>
            <a:xfrm>
              <a:off x="8523716" y="4017564"/>
              <a:ext cx="1760763" cy="1304621"/>
              <a:chOff x="3445861" y="4567221"/>
              <a:chExt cx="1957481" cy="1450377"/>
            </a:xfrm>
          </p:grpSpPr>
          <p:pic>
            <p:nvPicPr>
              <p:cNvPr id="57" name="Picture 56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849411" y="4567221"/>
                <a:ext cx="1553931" cy="1334553"/>
              </a:xfrm>
              <a:prstGeom prst="rect">
                <a:avLst/>
              </a:prstGeom>
            </p:spPr>
          </p:pic>
          <p:pic>
            <p:nvPicPr>
              <p:cNvPr id="58" name="Picture 57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445861" y="4683045"/>
                <a:ext cx="1553931" cy="1334553"/>
              </a:xfrm>
              <a:prstGeom prst="rect">
                <a:avLst/>
              </a:prstGeom>
            </p:spPr>
          </p:pic>
        </p:grpSp>
        <p:grpSp>
          <p:nvGrpSpPr>
            <p:cNvPr id="59" name="Group 58"/>
            <p:cNvGrpSpPr/>
            <p:nvPr/>
          </p:nvGrpSpPr>
          <p:grpSpPr>
            <a:xfrm>
              <a:off x="8484389" y="5217903"/>
              <a:ext cx="1760763" cy="1304621"/>
              <a:chOff x="3445861" y="4567221"/>
              <a:chExt cx="1957481" cy="1450377"/>
            </a:xfrm>
          </p:grpSpPr>
          <p:pic>
            <p:nvPicPr>
              <p:cNvPr id="60" name="Picture 59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849411" y="4567221"/>
                <a:ext cx="1553931" cy="1334553"/>
              </a:xfrm>
              <a:prstGeom prst="rect">
                <a:avLst/>
              </a:prstGeom>
            </p:spPr>
          </p:pic>
          <p:pic>
            <p:nvPicPr>
              <p:cNvPr id="61" name="Picture 60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445861" y="4683045"/>
                <a:ext cx="1553931" cy="1334553"/>
              </a:xfrm>
              <a:prstGeom prst="rect">
                <a:avLst/>
              </a:prstGeom>
            </p:spPr>
          </p:pic>
        </p:grpSp>
      </p:grpSp>
      <p:grpSp>
        <p:nvGrpSpPr>
          <p:cNvPr id="65" name="Group 64"/>
          <p:cNvGrpSpPr/>
          <p:nvPr/>
        </p:nvGrpSpPr>
        <p:grpSpPr>
          <a:xfrm>
            <a:off x="5761037" y="2754519"/>
            <a:ext cx="2166284" cy="4027281"/>
            <a:chOff x="5761037" y="2754519"/>
            <a:chExt cx="2166284" cy="4027281"/>
          </a:xfrm>
        </p:grpSpPr>
        <p:sp>
          <p:nvSpPr>
            <p:cNvPr id="43" name="Oval 42"/>
            <p:cNvSpPr/>
            <p:nvPr/>
          </p:nvSpPr>
          <p:spPr>
            <a:xfrm>
              <a:off x="5943600" y="5334000"/>
              <a:ext cx="1981200" cy="1447800"/>
            </a:xfrm>
            <a:prstGeom prst="ellipse">
              <a:avLst/>
            </a:prstGeom>
            <a:gradFill flip="none" rotWithShape="1">
              <a:gsLst>
                <a:gs pos="25000">
                  <a:schemeClr val="accent3">
                    <a:lumMod val="75000"/>
                  </a:schemeClr>
                </a:gs>
                <a:gs pos="65000">
                  <a:schemeClr val="accent3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5946121" y="2808568"/>
              <a:ext cx="1981200" cy="1447800"/>
            </a:xfrm>
            <a:prstGeom prst="ellipse">
              <a:avLst/>
            </a:prstGeom>
            <a:gradFill flip="none" rotWithShape="1">
              <a:gsLst>
                <a:gs pos="25000">
                  <a:schemeClr val="accent4">
                    <a:lumMod val="75000"/>
                  </a:schemeClr>
                </a:gs>
                <a:gs pos="65000">
                  <a:schemeClr val="accent4">
                    <a:lumMod val="75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ight Arrow 30"/>
            <p:cNvSpPr/>
            <p:nvPr/>
          </p:nvSpPr>
          <p:spPr>
            <a:xfrm>
              <a:off x="5793721" y="3341968"/>
              <a:ext cx="304800" cy="2286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ight Arrow 32"/>
            <p:cNvSpPr/>
            <p:nvPr/>
          </p:nvSpPr>
          <p:spPr>
            <a:xfrm rot="2700000">
              <a:off x="5227637" y="4604684"/>
              <a:ext cx="1295400" cy="228600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6085367" y="2754519"/>
              <a:ext cx="1760763" cy="1304621"/>
              <a:chOff x="3445861" y="4567221"/>
              <a:chExt cx="1957481" cy="1450377"/>
            </a:xfrm>
          </p:grpSpPr>
          <p:pic>
            <p:nvPicPr>
              <p:cNvPr id="51" name="Picture 50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849411" y="4567221"/>
                <a:ext cx="1553931" cy="1334553"/>
              </a:xfrm>
              <a:prstGeom prst="rect">
                <a:avLst/>
              </a:prstGeom>
            </p:spPr>
          </p:pic>
          <p:pic>
            <p:nvPicPr>
              <p:cNvPr id="52" name="Picture 51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445861" y="4683045"/>
                <a:ext cx="1553931" cy="1334553"/>
              </a:xfrm>
              <a:prstGeom prst="rect">
                <a:avLst/>
              </a:prstGeom>
            </p:spPr>
          </p:pic>
        </p:grpSp>
        <p:grpSp>
          <p:nvGrpSpPr>
            <p:cNvPr id="62" name="Group 61"/>
            <p:cNvGrpSpPr/>
            <p:nvPr/>
          </p:nvGrpSpPr>
          <p:grpSpPr>
            <a:xfrm>
              <a:off x="6019800" y="5223905"/>
              <a:ext cx="1760763" cy="1304621"/>
              <a:chOff x="3445861" y="4567221"/>
              <a:chExt cx="1957481" cy="1450377"/>
            </a:xfrm>
          </p:grpSpPr>
          <p:pic>
            <p:nvPicPr>
              <p:cNvPr id="63" name="Picture 62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849411" y="4567221"/>
                <a:ext cx="1553931" cy="1334553"/>
              </a:xfrm>
              <a:prstGeom prst="rect">
                <a:avLst/>
              </a:prstGeom>
            </p:spPr>
          </p:pic>
          <p:pic>
            <p:nvPicPr>
              <p:cNvPr id="64" name="Picture 63" descr="&lt;strong&gt;Rabbit&lt;/strong&gt; clip art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685" b="99315" l="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445861" y="4683045"/>
                <a:ext cx="1553931" cy="133455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2260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62400" y="3352800"/>
            <a:ext cx="609600" cy="990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</a:t>
            </a:r>
            <a:r>
              <a:rPr lang="en-US" b="1" i="1" dirty="0"/>
              <a:t>n</a:t>
            </a:r>
            <a:r>
              <a:rPr lang="en-US" baseline="30000" dirty="0"/>
              <a:t>th</a:t>
            </a:r>
            <a:r>
              <a:rPr lang="en-US" dirty="0"/>
              <a:t> term of the Fibonacci sequence</a:t>
            </a:r>
          </a:p>
          <a:p>
            <a:r>
              <a:rPr lang="en-US" dirty="0"/>
              <a:t>Simple approach of summing two previous terms together</a:t>
            </a:r>
          </a:p>
          <a:p>
            <a:r>
              <a:rPr lang="en-US" dirty="0"/>
              <a:t>Example: </a:t>
            </a:r>
            <a:r>
              <a:rPr lang="en-US" b="1" i="1" dirty="0"/>
              <a:t>n</a:t>
            </a:r>
            <a:r>
              <a:rPr lang="en-US" dirty="0"/>
              <a:t> = 7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1 1 2 3 5 8 13</a:t>
            </a:r>
          </a:p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1 2 3 4 5 6 7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61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for Fibonacci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 cases (</a:t>
            </a:r>
            <a:r>
              <a:rPr lang="en-US" b="1" i="1" dirty="0"/>
              <a:t>n</a:t>
            </a:r>
            <a:r>
              <a:rPr lang="en-US" dirty="0"/>
              <a:t> = 1 and </a:t>
            </a:r>
            <a:r>
              <a:rPr lang="en-US" b="1" i="1" dirty="0"/>
              <a:t>n</a:t>
            </a:r>
            <a:r>
              <a:rPr lang="en-US" dirty="0"/>
              <a:t> = 2):</a:t>
            </a:r>
          </a:p>
          <a:p>
            <a:pPr lvl="1"/>
            <a:r>
              <a:rPr lang="en-US" dirty="0"/>
              <a:t>Result = 1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Recursive case (</a:t>
            </a:r>
            <a:r>
              <a:rPr lang="en-US" b="1" i="1" dirty="0"/>
              <a:t>n</a:t>
            </a:r>
            <a:r>
              <a:rPr lang="en-US" dirty="0"/>
              <a:t> &gt; 2):</a:t>
            </a:r>
          </a:p>
          <a:p>
            <a:pPr lvl="1"/>
            <a:r>
              <a:rPr lang="en-US" dirty="0"/>
              <a:t>Result = </a:t>
            </a:r>
            <a:r>
              <a:rPr lang="en-US" dirty="0" err="1"/>
              <a:t>fibonacci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 – 1) + </a:t>
            </a:r>
            <a:r>
              <a:rPr lang="en-US" dirty="0" err="1"/>
              <a:t>fibonacci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dirty="0"/>
              <a:t> – 2)</a:t>
            </a:r>
          </a:p>
        </p:txBody>
      </p:sp>
    </p:spTree>
    <p:extLst>
      <p:ext uri="{BB962C8B-B14F-4D97-AF65-F5344CB8AC3E}">
        <p14:creationId xmlns:p14="http://schemas.microsoft.com/office/powerpoint/2010/main" val="2614525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3597</TotalTime>
  <Words>1364</Words>
  <Application>Microsoft Office PowerPoint</Application>
  <PresentationFormat>Widescreen</PresentationFormat>
  <Paragraphs>233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2100</vt:lpstr>
      <vt:lpstr>Last time</vt:lpstr>
      <vt:lpstr>Questions?</vt:lpstr>
      <vt:lpstr>Project 2</vt:lpstr>
      <vt:lpstr>Assignment 3</vt:lpstr>
      <vt:lpstr>Issues of Efficiency</vt:lpstr>
      <vt:lpstr>Fibonacci</vt:lpstr>
      <vt:lpstr>Fibonacci problem</vt:lpstr>
      <vt:lpstr>Recursion for Fibonacci</vt:lpstr>
      <vt:lpstr>Code for Fibonacci</vt:lpstr>
      <vt:lpstr>What’s the running time for fib()?</vt:lpstr>
      <vt:lpstr>Exponential time for fib</vt:lpstr>
      <vt:lpstr>Can we do better?</vt:lpstr>
      <vt:lpstr>Code for better Fibonacci</vt:lpstr>
      <vt:lpstr>Exponentiation</vt:lpstr>
      <vt:lpstr>Recursion for exponentiation</vt:lpstr>
      <vt:lpstr>Code for exponentiation</vt:lpstr>
      <vt:lpstr>Running time for power</vt:lpstr>
      <vt:lpstr>Review</vt:lpstr>
      <vt:lpstr>Week 1</vt:lpstr>
      <vt:lpstr>Week 2</vt:lpstr>
      <vt:lpstr>Week 3</vt:lpstr>
      <vt:lpstr>Week 4</vt:lpstr>
      <vt:lpstr>Sample Problems</vt:lpstr>
      <vt:lpstr>Running time</vt:lpstr>
      <vt:lpstr>What's the running time in Θ?</vt:lpstr>
      <vt:lpstr>What's the running time in Θ?</vt:lpstr>
      <vt:lpstr>What's the running time in Θ?</vt:lpstr>
      <vt:lpstr>Lighten</vt:lpstr>
      <vt:lpstr>Reverse a linked list</vt:lpstr>
      <vt:lpstr>Code to reverse a linked list</vt:lpstr>
      <vt:lpstr>Palindrome</vt:lpstr>
      <vt:lpstr>Ticket out the Door</vt:lpstr>
      <vt:lpstr>Upcoming</vt:lpstr>
      <vt:lpstr>Next time…</vt:lpstr>
      <vt:lpstr>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177</dc:title>
  <dc:creator>Barry Wittman</dc:creator>
  <cp:lastModifiedBy>Wittman, Barry</cp:lastModifiedBy>
  <cp:revision>435</cp:revision>
  <dcterms:created xsi:type="dcterms:W3CDTF">2009-01-11T21:03:04Z</dcterms:created>
  <dcterms:modified xsi:type="dcterms:W3CDTF">2025-09-18T21:17:36Z</dcterms:modified>
</cp:coreProperties>
</file>